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.webp" ContentType="image/webp"/>
  <Override PartName="/ppt/media/image11.webp" ContentType="image/webp"/>
  <Override PartName="/ppt/media/image12.webp" ContentType="image/webp"/>
  <Override PartName="/ppt/media/image13.webp" ContentType="image/webp"/>
  <Override PartName="/ppt/media/image14.webp" ContentType="image/webp"/>
  <Override PartName="/ppt/media/image15.webp" ContentType="image/webp"/>
  <Override PartName="/ppt/media/image16.webp" ContentType="image/webp"/>
  <Override PartName="/ppt/media/image17.webp" ContentType="image/webp"/>
  <Override PartName="/ppt/media/image18.webp" ContentType="image/webp"/>
  <Override PartName="/ppt/media/image19.webp" ContentType="image/webp"/>
  <Override PartName="/ppt/media/image2.webp" ContentType="image/webp"/>
  <Override PartName="/ppt/media/image20.webp" ContentType="image/webp"/>
  <Override PartName="/ppt/media/image21.webp" ContentType="image/webp"/>
  <Override PartName="/ppt/media/image22.webp" ContentType="image/webp"/>
  <Override PartName="/ppt/media/image23.webp" ContentType="image/webp"/>
  <Override PartName="/ppt/media/image24.webp" ContentType="image/webp"/>
  <Override PartName="/ppt/media/image25.webp" ContentType="image/webp"/>
  <Override PartName="/ppt/media/image26.webp" ContentType="image/webp"/>
  <Override PartName="/ppt/media/image27.webp" ContentType="image/webp"/>
  <Override PartName="/ppt/media/image3.webp" ContentType="image/webp"/>
  <Override PartName="/ppt/media/image30.webp" ContentType="image/webp"/>
  <Override PartName="/ppt/media/image31.webp" ContentType="image/webp"/>
  <Override PartName="/ppt/media/image32.webp" ContentType="image/webp"/>
  <Override PartName="/ppt/media/image33.webp" ContentType="image/webp"/>
  <Override PartName="/ppt/media/image34.webp" ContentType="image/webp"/>
  <Override PartName="/ppt/media/image35.webp" ContentType="image/webp"/>
  <Override PartName="/ppt/media/image36.webp" ContentType="image/webp"/>
  <Override PartName="/ppt/media/image37.webp" ContentType="image/webp"/>
  <Override PartName="/ppt/media/image39.webp" ContentType="image/webp"/>
  <Override PartName="/ppt/media/image4.webp" ContentType="image/webp"/>
  <Override PartName="/ppt/media/image40.webp" ContentType="image/webp"/>
  <Override PartName="/ppt/media/image5.webp" ContentType="image/webp"/>
  <Override PartName="/ppt/media/image6.webp" ContentType="image/webp"/>
  <Override PartName="/ppt/media/image7.webp" ContentType="image/webp"/>
  <Override PartName="/ppt/media/image8.webp" ContentType="image/webp"/>
  <Override PartName="/ppt/media/image9.webp" ContentType="image/webp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65" r:id="rId3"/>
    <p:sldId id="256" r:id="rId5"/>
    <p:sldId id="257" r:id="rId6"/>
    <p:sldId id="258" r:id="rId7"/>
    <p:sldId id="259" r:id="rId8"/>
    <p:sldId id="260" r:id="rId9"/>
    <p:sldId id="261" r:id="rId10"/>
    <p:sldId id="263" r:id="rId11"/>
    <p:sldId id="262" r:id="rId12"/>
  </p:sld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webp"/><Relationship Id="rId3" Type="http://schemas.openxmlformats.org/officeDocument/2006/relationships/image" Target="../media/image3.webp"/><Relationship Id="rId2" Type="http://schemas.openxmlformats.org/officeDocument/2006/relationships/image" Target="../media/image2.webp"/><Relationship Id="rId1" Type="http://schemas.openxmlformats.org/officeDocument/2006/relationships/image" Target="../media/image1.webp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webp"/><Relationship Id="rId2" Type="http://schemas.openxmlformats.org/officeDocument/2006/relationships/image" Target="../media/image6.webp"/><Relationship Id="rId1" Type="http://schemas.openxmlformats.org/officeDocument/2006/relationships/image" Target="../media/image5.web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webp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5" Type="http://schemas.openxmlformats.org/officeDocument/2006/relationships/notesSlide" Target="../notesSlides/notesSlide4.x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10.png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9.webp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5.webp"/><Relationship Id="rId4" Type="http://schemas.openxmlformats.org/officeDocument/2006/relationships/image" Target="../media/image14.webp"/><Relationship Id="rId3" Type="http://schemas.openxmlformats.org/officeDocument/2006/relationships/image" Target="../media/image13.webp"/><Relationship Id="rId2" Type="http://schemas.openxmlformats.org/officeDocument/2006/relationships/image" Target="../media/image12.webp"/><Relationship Id="rId1" Type="http://schemas.openxmlformats.org/officeDocument/2006/relationships/image" Target="../media/image11.webp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0.webp"/><Relationship Id="rId4" Type="http://schemas.openxmlformats.org/officeDocument/2006/relationships/image" Target="../media/image19.webp"/><Relationship Id="rId3" Type="http://schemas.openxmlformats.org/officeDocument/2006/relationships/image" Target="../media/image18.webp"/><Relationship Id="rId2" Type="http://schemas.openxmlformats.org/officeDocument/2006/relationships/image" Target="../media/image17.webp"/><Relationship Id="rId1" Type="http://schemas.openxmlformats.org/officeDocument/2006/relationships/image" Target="../media/image16.webp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png"/><Relationship Id="rId8" Type="http://schemas.openxmlformats.org/officeDocument/2006/relationships/image" Target="../media/image28.png"/><Relationship Id="rId7" Type="http://schemas.openxmlformats.org/officeDocument/2006/relationships/image" Target="../media/image27.webp"/><Relationship Id="rId6" Type="http://schemas.openxmlformats.org/officeDocument/2006/relationships/image" Target="../media/image26.webp"/><Relationship Id="rId5" Type="http://schemas.openxmlformats.org/officeDocument/2006/relationships/image" Target="../media/image25.webp"/><Relationship Id="rId4" Type="http://schemas.openxmlformats.org/officeDocument/2006/relationships/image" Target="../media/image24.webp"/><Relationship Id="rId3" Type="http://schemas.openxmlformats.org/officeDocument/2006/relationships/image" Target="../media/image23.webp"/><Relationship Id="rId2" Type="http://schemas.openxmlformats.org/officeDocument/2006/relationships/image" Target="../media/image22.webp"/><Relationship Id="rId11" Type="http://schemas.openxmlformats.org/officeDocument/2006/relationships/notesSlide" Target="../notesSlides/notesSlide7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21.webp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37.webp"/><Relationship Id="rId7" Type="http://schemas.openxmlformats.org/officeDocument/2006/relationships/image" Target="../media/image36.webp"/><Relationship Id="rId6" Type="http://schemas.openxmlformats.org/officeDocument/2006/relationships/image" Target="../media/image35.webp"/><Relationship Id="rId5" Type="http://schemas.openxmlformats.org/officeDocument/2006/relationships/image" Target="../media/image34.webp"/><Relationship Id="rId4" Type="http://schemas.openxmlformats.org/officeDocument/2006/relationships/image" Target="../media/image33.webp"/><Relationship Id="rId3" Type="http://schemas.openxmlformats.org/officeDocument/2006/relationships/image" Target="../media/image32.webp"/><Relationship Id="rId2" Type="http://schemas.openxmlformats.org/officeDocument/2006/relationships/image" Target="../media/image31.webp"/><Relationship Id="rId10" Type="http://schemas.openxmlformats.org/officeDocument/2006/relationships/notesSlide" Target="../notesSlides/notesSlide8.xml"/><Relationship Id="rId1" Type="http://schemas.openxmlformats.org/officeDocument/2006/relationships/image" Target="../media/image30.webp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image" Target="../media/image40.webp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image" Target="../media/image39.webp"/><Relationship Id="rId2" Type="http://schemas.openxmlformats.org/officeDocument/2006/relationships/tags" Target="../tags/tag12.xml"/><Relationship Id="rId13" Type="http://schemas.openxmlformats.org/officeDocument/2006/relationships/notesSlide" Target="../notesSlides/notesSlide9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 rot="-2700000">
            <a:off x="714375" y="1071563"/>
            <a:ext cx="1428750" cy="14288"/>
          </a:xfrm>
          <a:prstGeom prst="rect">
            <a:avLst/>
          </a:prstGeom>
          <a:solidFill>
            <a:srgbClr val="34D399">
              <a:alpha val="30000"/>
            </a:srgbClr>
          </a:solidFill>
        </p:spPr>
      </p:sp>
      <p:sp>
        <p:nvSpPr>
          <p:cNvPr id="4" name="Shape 1"/>
          <p:cNvSpPr/>
          <p:nvPr/>
        </p:nvSpPr>
        <p:spPr>
          <a:xfrm rot="2700000">
            <a:off x="7000875" y="3700463"/>
            <a:ext cx="1071563" cy="14288"/>
          </a:xfrm>
          <a:prstGeom prst="rect">
            <a:avLst/>
          </a:prstGeom>
          <a:solidFill>
            <a:srgbClr val="60A5FA">
              <a:alpha val="30000"/>
            </a:srgbClr>
          </a:solidFill>
        </p:spPr>
      </p:sp>
      <p:sp>
        <p:nvSpPr>
          <p:cNvPr id="5" name="Text 2"/>
          <p:cNvSpPr/>
          <p:nvPr/>
        </p:nvSpPr>
        <p:spPr>
          <a:xfrm>
            <a:off x="1744414" y="1246752"/>
            <a:ext cx="5655171" cy="5943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3600" b="1" kern="0" spc="1" dirty="0">
                <a:solidFill>
                  <a:srgbClr val="A78B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前端开发中的AI应用与实践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1744414" y="1983981"/>
            <a:ext cx="5655171" cy="23395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350" kern="0" spc="2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FRONTEND AI APPLICATION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3429000" y="3075189"/>
            <a:ext cx="571500" cy="571500"/>
          </a:xfrm>
          <a:prstGeom prst="ellipse">
            <a:avLst/>
          </a:prstGeom>
          <a:solidFill>
            <a:srgbClr val="1E293B">
              <a:alpha val="50000"/>
            </a:srgbClr>
          </a:solidFill>
          <a:ln w="198">
            <a:solidFill>
              <a:srgbClr val="60A5FA">
                <a:alpha val="50000"/>
              </a:srgbClr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016" y="3232352"/>
            <a:ext cx="321469" cy="25717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486150" y="3732414"/>
            <a:ext cx="457200" cy="1643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b="1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智能编码</a:t>
            </a:r>
            <a:endParaRPr lang="en-US" sz="835" dirty="0"/>
          </a:p>
        </p:txBody>
      </p:sp>
      <p:sp>
        <p:nvSpPr>
          <p:cNvPr id="10" name="Shape 6"/>
          <p:cNvSpPr/>
          <p:nvPr/>
        </p:nvSpPr>
        <p:spPr>
          <a:xfrm>
            <a:off x="4286250" y="3075189"/>
            <a:ext cx="571500" cy="571500"/>
          </a:xfrm>
          <a:prstGeom prst="ellipse">
            <a:avLst/>
          </a:prstGeom>
          <a:solidFill>
            <a:srgbClr val="1E293B">
              <a:alpha val="50000"/>
            </a:srgbClr>
          </a:solidFill>
          <a:ln w="198">
            <a:solidFill>
              <a:srgbClr val="A78BFA">
                <a:alpha val="50000"/>
              </a:srgbClr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3413" y="3232352"/>
            <a:ext cx="257175" cy="25717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343400" y="3732414"/>
            <a:ext cx="457200" cy="1643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b="1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深度思考</a:t>
            </a:r>
            <a:endParaRPr lang="en-US" sz="835" dirty="0"/>
          </a:p>
        </p:txBody>
      </p:sp>
      <p:sp>
        <p:nvSpPr>
          <p:cNvPr id="13" name="Shape 8"/>
          <p:cNvSpPr/>
          <p:nvPr/>
        </p:nvSpPr>
        <p:spPr>
          <a:xfrm>
            <a:off x="5143500" y="3075189"/>
            <a:ext cx="571500" cy="571500"/>
          </a:xfrm>
          <a:prstGeom prst="ellipse">
            <a:avLst/>
          </a:prstGeom>
          <a:solidFill>
            <a:srgbClr val="1E293B">
              <a:alpha val="50000"/>
            </a:srgbClr>
          </a:solidFill>
          <a:ln w="198">
            <a:solidFill>
              <a:srgbClr val="34D399">
                <a:alpha val="50000"/>
              </a:srgbClr>
            </a:solidFill>
            <a:prstDash val="solid"/>
          </a:ln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663" y="3232352"/>
            <a:ext cx="257175" cy="257175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5200650" y="3732414"/>
            <a:ext cx="457200" cy="1643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b="1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效率提升</a:t>
            </a:r>
            <a:endParaRPr lang="en-US" sz="835" dirty="0"/>
          </a:p>
        </p:txBody>
      </p:sp>
      <p:sp>
        <p:nvSpPr>
          <p:cNvPr id="16" name="Text 10"/>
          <p:cNvSpPr/>
          <p:nvPr/>
        </p:nvSpPr>
        <p:spPr>
          <a:xfrm>
            <a:off x="0" y="4668441"/>
            <a:ext cx="9144000" cy="18930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940" dirty="0">
                <a:solidFill>
                  <a:srgbClr val="47556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AI · 前端开发者的智能副驾驶 </a:t>
            </a:r>
            <a:endParaRPr lang="en-US" sz="94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6146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5143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我们离 AI 有多近？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571500" y="1693069"/>
            <a:ext cx="3786188" cy="30003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57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AI 已经悄悄进入我们的日常开发 </a:t>
            </a:r>
            <a:endParaRPr lang="en-US" sz="1575" dirty="0"/>
          </a:p>
        </p:txBody>
      </p:sp>
      <p:sp>
        <p:nvSpPr>
          <p:cNvPr id="5" name="Text 2"/>
          <p:cNvSpPr/>
          <p:nvPr/>
        </p:nvSpPr>
        <p:spPr>
          <a:xfrm>
            <a:off x="571500" y="2317591"/>
            <a:ext cx="3786188" cy="32258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从 VS Code Copilot 的代码补全，到 ChatGPT 的</a:t>
            </a:r>
            <a:r>
              <a:rPr lang="zh-CN" alt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各类</a:t>
            </a:r>
            <a:r>
              <a:rPr 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问题解答，AI 工具已经成为</a:t>
            </a:r>
            <a:r>
              <a:rPr lang="zh-CN" alt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我们</a:t>
            </a:r>
            <a:r>
              <a:rPr 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每天都在使用的得力助手。 </a:t>
            </a:r>
            <a:endParaRPr lang="en-US" sz="1045" dirty="0"/>
          </a:p>
        </p:txBody>
      </p:sp>
      <p:sp>
        <p:nvSpPr>
          <p:cNvPr id="6" name="Text 3"/>
          <p:cNvSpPr/>
          <p:nvPr/>
        </p:nvSpPr>
        <p:spPr>
          <a:xfrm>
            <a:off x="571500" y="3003391"/>
            <a:ext cx="3786188" cy="32258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这些</a:t>
            </a:r>
            <a:r>
              <a:rPr lang="en-US" altLang="zh-CN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</a:t>
            </a:r>
            <a:r>
              <a:rPr lang="zh-CN" altLang="en-US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工具各有其独特的设计理念和应用场景。有的专注于对话和问题解答，有些已经深度集成到我们的代码编辑器中</a:t>
            </a:r>
            <a:r>
              <a:rPr lang="en-US" altLang="zh-CN" sz="104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...</a:t>
            </a:r>
            <a:endParaRPr lang="en-US" altLang="zh-CN" sz="1045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71500" y="3983990"/>
            <a:ext cx="3786505" cy="664845"/>
          </a:xfrm>
          <a:prstGeom prst="rect">
            <a:avLst/>
          </a:prstGeom>
          <a:solidFill>
            <a:srgbClr val="A78BFA">
              <a:alpha val="10000"/>
            </a:srgbClr>
          </a:solidFill>
        </p:spPr>
      </p:sp>
      <p:sp>
        <p:nvSpPr>
          <p:cNvPr id="8" name="Shape 5"/>
          <p:cNvSpPr/>
          <p:nvPr/>
        </p:nvSpPr>
        <p:spPr>
          <a:xfrm>
            <a:off x="571500" y="4012406"/>
            <a:ext cx="28575" cy="600075"/>
          </a:xfrm>
          <a:prstGeom prst="rect">
            <a:avLst/>
          </a:prstGeom>
          <a:solidFill>
            <a:srgbClr val="34D399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825" y="4220369"/>
            <a:ext cx="128588" cy="17145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83273" y="4201379"/>
            <a:ext cx="3530600" cy="2076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135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针对不同需求场景</a:t>
            </a:r>
            <a:r>
              <a:rPr lang="en-US" altLang="zh-CN" sz="135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135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如何选择最合适的工具呢</a:t>
            </a:r>
            <a:r>
              <a:rPr lang="en-US" sz="135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？ </a:t>
            </a:r>
            <a:endParaRPr lang="en-US" sz="13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8248" y="1217930"/>
            <a:ext cx="3786188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701098" y="478155"/>
            <a:ext cx="1741805" cy="415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zh-CN" alt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常用</a:t>
            </a: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 工具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1870075" y="1371600"/>
            <a:ext cx="3429000" cy="34290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通用对话型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1870075" y="1800225"/>
            <a:ext cx="3429000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大脑 · 逻辑推理与学习</a:t>
            </a:r>
            <a:endParaRPr lang="en-US" sz="1045" dirty="0"/>
          </a:p>
        </p:txBody>
      </p:sp>
      <p:sp>
        <p:nvSpPr>
          <p:cNvPr id="6" name="Text 3"/>
          <p:cNvSpPr/>
          <p:nvPr/>
        </p:nvSpPr>
        <p:spPr>
          <a:xfrm>
            <a:off x="1870075" y="2271713"/>
            <a:ext cx="3429000" cy="25717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ChatGPT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1870075" y="2616825"/>
            <a:ext cx="131318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全能助手，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解决各种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问题</a:t>
            </a:r>
            <a:endParaRPr lang="en-US" sz="940" dirty="0"/>
          </a:p>
        </p:txBody>
      </p:sp>
      <p:sp>
        <p:nvSpPr>
          <p:cNvPr id="8" name="Text 5"/>
          <p:cNvSpPr/>
          <p:nvPr/>
        </p:nvSpPr>
        <p:spPr>
          <a:xfrm>
            <a:off x="1870075" y="2991780"/>
            <a:ext cx="3429000" cy="25717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DeepSeek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1870075" y="3336892"/>
            <a:ext cx="131318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深度思考，适用复杂场景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870075" y="3711848"/>
            <a:ext cx="3429000" cy="25717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Manus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1870075" y="4056960"/>
            <a:ext cx="226822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总结、输出，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多智能体协作，自主任务执行</a:t>
            </a:r>
            <a:endParaRPr lang="en-US" sz="940" dirty="0"/>
          </a:p>
        </p:txBody>
      </p:sp>
      <p:sp>
        <p:nvSpPr>
          <p:cNvPr id="12" name="Text 9"/>
          <p:cNvSpPr/>
          <p:nvPr/>
        </p:nvSpPr>
        <p:spPr>
          <a:xfrm>
            <a:off x="5451475" y="1371600"/>
            <a:ext cx="3429000" cy="34290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IDE 增强型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5451475" y="1800225"/>
            <a:ext cx="3429000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双手 · 编码与开发</a:t>
            </a:r>
            <a:endParaRPr lang="en-US" sz="1045" dirty="0"/>
          </a:p>
        </p:txBody>
      </p:sp>
      <p:sp>
        <p:nvSpPr>
          <p:cNvPr id="14" name="Text 11"/>
          <p:cNvSpPr/>
          <p:nvPr/>
        </p:nvSpPr>
        <p:spPr>
          <a:xfrm>
            <a:off x="5451475" y="2296478"/>
            <a:ext cx="1262380" cy="2076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VS Code Copilot 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5451475" y="2616825"/>
            <a:ext cx="131318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代码补全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预测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、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报错修正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5451475" y="3016545"/>
            <a:ext cx="1975485" cy="2076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Cursor · Trae</a:t>
            </a: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·</a:t>
            </a:r>
            <a:r>
              <a:rPr lang="en-US" altLang="zh-CN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Windsurf</a:t>
            </a: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 </a:t>
            </a:r>
            <a:endParaRPr lang="en-US" sz="1350" dirty="0"/>
          </a:p>
        </p:txBody>
      </p:sp>
      <p:sp>
        <p:nvSpPr>
          <p:cNvPr id="17" name="Text 14"/>
          <p:cNvSpPr/>
          <p:nvPr/>
        </p:nvSpPr>
        <p:spPr>
          <a:xfrm>
            <a:off x="5451475" y="3336892"/>
            <a:ext cx="106045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AI First IDE，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从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到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5451475" y="3711848"/>
            <a:ext cx="3429000" cy="25717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CodeBuddy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5451475" y="4056960"/>
            <a:ext cx="131318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微信小程序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智能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开发助手</a:t>
            </a:r>
            <a:endParaRPr lang="en-US" sz="94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33481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78155"/>
            <a:ext cx="5885815" cy="415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VS Code Copilot：代码补全与智能对话</a:t>
            </a:r>
            <a:endParaRPr lang="en-US" sz="2700" dirty="0"/>
          </a:p>
        </p:txBody>
      </p:sp>
      <p:sp>
        <p:nvSpPr>
          <p:cNvPr id="4" name="Text 1"/>
          <p:cNvSpPr/>
          <p:nvPr>
            <p:custDataLst>
              <p:tags r:id="rId2"/>
            </p:custDataLst>
          </p:nvPr>
        </p:nvSpPr>
        <p:spPr>
          <a:xfrm>
            <a:off x="622300" y="1640205"/>
            <a:ext cx="357188" cy="34607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2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2250" dirty="0"/>
          </a:p>
        </p:txBody>
      </p:sp>
      <p:sp>
        <p:nvSpPr>
          <p:cNvPr id="5" name="Text 2"/>
          <p:cNvSpPr/>
          <p:nvPr>
            <p:custDataLst>
              <p:tags r:id="rId3"/>
            </p:custDataLst>
          </p:nvPr>
        </p:nvSpPr>
        <p:spPr>
          <a:xfrm>
            <a:off x="1122363" y="1695133"/>
            <a:ext cx="4043363" cy="2076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代码补全 · 智能预测</a:t>
            </a:r>
            <a:endParaRPr lang="en-US" sz="1350" dirty="0"/>
          </a:p>
        </p:txBody>
      </p:sp>
      <p:sp>
        <p:nvSpPr>
          <p:cNvPr id="6" name="Text 3"/>
          <p:cNvSpPr/>
          <p:nvPr>
            <p:custDataLst>
              <p:tags r:id="rId4"/>
            </p:custDataLst>
          </p:nvPr>
        </p:nvSpPr>
        <p:spPr>
          <a:xfrm>
            <a:off x="1122363" y="2059130"/>
            <a:ext cx="4043363" cy="28829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根据上下文自动补全代码，支持多行代码生成。通过注释或函数签名即可快速生成完整的代码片段。 </a:t>
            </a:r>
            <a:endParaRPr lang="en-US" sz="940" dirty="0"/>
          </a:p>
        </p:txBody>
      </p:sp>
      <p:sp>
        <p:nvSpPr>
          <p:cNvPr id="7" name="Text 4"/>
          <p:cNvSpPr/>
          <p:nvPr>
            <p:custDataLst>
              <p:tags r:id="rId5"/>
            </p:custDataLst>
          </p:nvPr>
        </p:nvSpPr>
        <p:spPr>
          <a:xfrm>
            <a:off x="622300" y="2591720"/>
            <a:ext cx="357188" cy="34607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2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2250" dirty="0"/>
          </a:p>
        </p:txBody>
      </p:sp>
      <p:sp>
        <p:nvSpPr>
          <p:cNvPr id="8" name="Text 5"/>
          <p:cNvSpPr/>
          <p:nvPr>
            <p:custDataLst>
              <p:tags r:id="rId6"/>
            </p:custDataLst>
          </p:nvPr>
        </p:nvSpPr>
        <p:spPr>
          <a:xfrm>
            <a:off x="1122363" y="2646647"/>
            <a:ext cx="1630045" cy="2076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报错修正 · 快速调试</a:t>
            </a:r>
            <a:endParaRPr lang="en-US" sz="1350" dirty="0"/>
          </a:p>
        </p:txBody>
      </p:sp>
      <p:sp>
        <p:nvSpPr>
          <p:cNvPr id="9" name="Text 6"/>
          <p:cNvSpPr/>
          <p:nvPr>
            <p:custDataLst>
              <p:tags r:id="rId7"/>
            </p:custDataLst>
          </p:nvPr>
        </p:nvSpPr>
        <p:spPr>
          <a:xfrm>
            <a:off x="1122363" y="3082717"/>
            <a:ext cx="4043363" cy="1441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识别报错信息，自动分析原因并提供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一键应用修复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建议。</a:t>
            </a:r>
            <a:endParaRPr lang="en-US" sz="940" dirty="0"/>
          </a:p>
        </p:txBody>
      </p:sp>
      <p:sp>
        <p:nvSpPr>
          <p:cNvPr id="10" name="Text 7"/>
          <p:cNvSpPr/>
          <p:nvPr>
            <p:custDataLst>
              <p:tags r:id="rId8"/>
            </p:custDataLst>
          </p:nvPr>
        </p:nvSpPr>
        <p:spPr>
          <a:xfrm>
            <a:off x="622300" y="3543234"/>
            <a:ext cx="357188" cy="34607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25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2250" dirty="0"/>
          </a:p>
        </p:txBody>
      </p:sp>
      <p:sp>
        <p:nvSpPr>
          <p:cNvPr id="11" name="Text 8"/>
          <p:cNvSpPr/>
          <p:nvPr>
            <p:custDataLst>
              <p:tags r:id="rId9"/>
            </p:custDataLst>
          </p:nvPr>
        </p:nvSpPr>
        <p:spPr>
          <a:xfrm>
            <a:off x="1122363" y="3598161"/>
            <a:ext cx="1975485" cy="2076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自然语言</a:t>
            </a:r>
            <a:r>
              <a:rPr 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对话 · </a:t>
            </a:r>
            <a:r>
              <a:rPr lang="zh-CN" alt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需求</a:t>
            </a:r>
            <a:r>
              <a:rPr lang="en-US" sz="135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理解</a:t>
            </a:r>
            <a:endParaRPr lang="en-US" sz="1350" dirty="0"/>
          </a:p>
        </p:txBody>
      </p:sp>
      <p:sp>
        <p:nvSpPr>
          <p:cNvPr id="12" name="Text 9"/>
          <p:cNvSpPr/>
          <p:nvPr>
            <p:custDataLst>
              <p:tags r:id="rId10"/>
            </p:custDataLst>
          </p:nvPr>
        </p:nvSpPr>
        <p:spPr>
          <a:xfrm>
            <a:off x="1122363" y="3962158"/>
            <a:ext cx="4043363" cy="28829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通过自然语言对话深入理解需求，并结合当前代码上下文，自动完成需求编码，显著提升开发效率。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  <a:sym typeface="+mn-ea"/>
            </a:endParaRPr>
          </a:p>
        </p:txBody>
      </p:sp>
      <p:sp>
        <p:nvSpPr>
          <p:cNvPr id="14" name="Text 11"/>
          <p:cNvSpPr/>
          <p:nvPr>
            <p:custDataLst>
              <p:tags r:id="rId11"/>
            </p:custDataLst>
          </p:nvPr>
        </p:nvSpPr>
        <p:spPr>
          <a:xfrm>
            <a:off x="1071563" y="4179470"/>
            <a:ext cx="127000" cy="2076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endParaRPr lang="zh-CN" altLang="en-US" sz="1350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  <a:sym typeface="+mn-ea"/>
            </a:endParaRPr>
          </a:p>
        </p:txBody>
      </p:sp>
      <p:sp>
        <p:nvSpPr>
          <p:cNvPr id="15" name="Text 12"/>
          <p:cNvSpPr/>
          <p:nvPr>
            <p:custDataLst>
              <p:tags r:id="rId12"/>
            </p:custDataLst>
          </p:nvPr>
        </p:nvSpPr>
        <p:spPr>
          <a:xfrm>
            <a:off x="1071563" y="4615540"/>
            <a:ext cx="4043363" cy="1441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endParaRPr lang="en-US" sz="940" dirty="0"/>
          </a:p>
        </p:txBody>
      </p:sp>
      <p:pic>
        <p:nvPicPr>
          <p:cNvPr id="16" name="Image 1" descr="E:/temporary/checkFileMimeType/ai_share/vscode_copilot.pngvscode_copilot"/>
          <p:cNvPicPr>
            <a:picLocks noChangeAspect="1"/>
          </p:cNvPicPr>
          <p:nvPr/>
        </p:nvPicPr>
        <p:blipFill>
          <a:blip r:embed="rId13"/>
          <a:srcRect l="9885" r="9885"/>
          <a:stretch>
            <a:fillRect/>
          </a:stretch>
        </p:blipFill>
        <p:spPr>
          <a:xfrm>
            <a:off x="5920740" y="1758950"/>
            <a:ext cx="2651760" cy="22034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52926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78155"/>
            <a:ext cx="4452620" cy="415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Cursor ·</a:t>
            </a: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Trae：AI</a:t>
            </a:r>
            <a:r>
              <a:rPr lang="zh-CN" alt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智能编辑器</a:t>
            </a:r>
            <a:endParaRPr lang="zh-CN" altLang="en-US" sz="2700" b="1" dirty="0">
              <a:solidFill>
                <a:srgbClr val="60A5FA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571500" y="1082040"/>
            <a:ext cx="2581910" cy="2076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A78B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 First IDE · 自然语言编程的未来</a:t>
            </a:r>
            <a:endParaRPr lang="en-US" sz="13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15" y="1460818"/>
            <a:ext cx="3407569" cy="3429000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407694" y="1693850"/>
            <a:ext cx="428625" cy="428625"/>
          </a:xfrm>
          <a:prstGeom prst="rect">
            <a:avLst/>
          </a:prstGeom>
          <a:solidFill>
            <a:srgbClr val="A78BFA"/>
          </a:solidFill>
        </p:spPr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1994" y="1808150"/>
            <a:ext cx="200025" cy="20002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979194" y="1736713"/>
            <a:ext cx="3593306" cy="2786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从 0 到 1 · 快速构建</a:t>
            </a:r>
            <a:endParaRPr lang="en-US" sz="1465" dirty="0"/>
          </a:p>
        </p:txBody>
      </p:sp>
      <p:sp>
        <p:nvSpPr>
          <p:cNvPr id="9" name="Text 4"/>
          <p:cNvSpPr/>
          <p:nvPr/>
        </p:nvSpPr>
        <p:spPr>
          <a:xfrm>
            <a:off x="4979194" y="2123627"/>
            <a:ext cx="3275965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只需用自然语言描述需求（如"创建一个 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基于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Vue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的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待办事项应</a:t>
            </a:r>
            <a:endParaRPr lang="en-US" sz="940" dirty="0"/>
          </a:p>
        </p:txBody>
      </p:sp>
      <p:sp>
        <p:nvSpPr>
          <p:cNvPr id="10" name="Text 5"/>
          <p:cNvSpPr/>
          <p:nvPr/>
        </p:nvSpPr>
        <p:spPr>
          <a:xfrm>
            <a:off x="4979194" y="2342209"/>
            <a:ext cx="184912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用"），Cursor 就能自动生成完整的</a:t>
            </a:r>
            <a:endParaRPr lang="en-US" sz="940" dirty="0"/>
          </a:p>
        </p:txBody>
      </p:sp>
      <p:sp>
        <p:nvSpPr>
          <p:cNvPr id="11" name="Text 6"/>
          <p:cNvSpPr/>
          <p:nvPr/>
        </p:nvSpPr>
        <p:spPr>
          <a:xfrm>
            <a:off x="6804115" y="2326770"/>
            <a:ext cx="900140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项目结构和代码</a:t>
            </a:r>
            <a:endParaRPr lang="en-US" sz="940" dirty="0"/>
          </a:p>
        </p:txBody>
      </p:sp>
      <p:sp>
        <p:nvSpPr>
          <p:cNvPr id="12" name="Text 7"/>
          <p:cNvSpPr/>
          <p:nvPr/>
        </p:nvSpPr>
        <p:spPr>
          <a:xfrm>
            <a:off x="7704255" y="2326770"/>
            <a:ext cx="771553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，包括路由、</a:t>
            </a:r>
            <a:endParaRPr lang="en-US" sz="940" dirty="0"/>
          </a:p>
        </p:txBody>
      </p:sp>
      <p:sp>
        <p:nvSpPr>
          <p:cNvPr id="13" name="Text 8"/>
          <p:cNvSpPr/>
          <p:nvPr/>
        </p:nvSpPr>
        <p:spPr>
          <a:xfrm>
            <a:off x="4979194" y="2545352"/>
            <a:ext cx="1328319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状态管理、UI 组件等。 </a:t>
            </a:r>
            <a:endParaRPr lang="en-US" sz="940" dirty="0"/>
          </a:p>
        </p:txBody>
      </p:sp>
      <p:sp>
        <p:nvSpPr>
          <p:cNvPr id="14" name="Shape 9"/>
          <p:cNvSpPr/>
          <p:nvPr/>
        </p:nvSpPr>
        <p:spPr>
          <a:xfrm>
            <a:off x="4407694" y="2971102"/>
            <a:ext cx="428625" cy="428625"/>
          </a:xfrm>
          <a:prstGeom prst="rect">
            <a:avLst/>
          </a:prstGeom>
          <a:solidFill>
            <a:srgbClr val="A78BFA"/>
          </a:solidFill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4495" y="3085402"/>
            <a:ext cx="175022" cy="20002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4979194" y="3013965"/>
            <a:ext cx="3593306" cy="2786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已有工程理解 · 深度集成</a:t>
            </a:r>
            <a:endParaRPr lang="en-US" sz="1465" dirty="0"/>
          </a:p>
        </p:txBody>
      </p:sp>
      <p:sp>
        <p:nvSpPr>
          <p:cNvPr id="17" name="Text 11"/>
          <p:cNvSpPr/>
          <p:nvPr/>
        </p:nvSpPr>
        <p:spPr>
          <a:xfrm>
            <a:off x="4979194" y="3400879"/>
            <a:ext cx="3382645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Cursor 能够深度理解整个代码仓库的架构和逻辑，通过对话方式</a:t>
            </a:r>
            <a:endParaRPr lang="en-US" sz="940" dirty="0"/>
          </a:p>
        </p:txBody>
      </p:sp>
      <p:sp>
        <p:nvSpPr>
          <p:cNvPr id="18" name="Text 12"/>
          <p:cNvSpPr/>
          <p:nvPr/>
        </p:nvSpPr>
        <p:spPr>
          <a:xfrm>
            <a:off x="4979194" y="3604022"/>
            <a:ext cx="257203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进行</a:t>
            </a:r>
            <a:endParaRPr lang="en-US" sz="940" dirty="0"/>
          </a:p>
        </p:txBody>
      </p:sp>
      <p:sp>
        <p:nvSpPr>
          <p:cNvPr id="19" name="Text 13"/>
          <p:cNvSpPr/>
          <p:nvPr/>
        </p:nvSpPr>
        <p:spPr>
          <a:xfrm>
            <a:off x="5236397" y="3604022"/>
            <a:ext cx="1028728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跨文件重构和优化</a:t>
            </a:r>
            <a:endParaRPr lang="en-US" sz="940" dirty="0"/>
          </a:p>
        </p:txBody>
      </p:sp>
      <p:sp>
        <p:nvSpPr>
          <p:cNvPr id="20" name="Text 14"/>
          <p:cNvSpPr/>
          <p:nvPr/>
        </p:nvSpPr>
        <p:spPr>
          <a:xfrm>
            <a:off x="6265125" y="3619461"/>
            <a:ext cx="1219835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，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大大提升开发效率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。 </a:t>
            </a:r>
            <a:endParaRPr lang="en-US" sz="940" dirty="0"/>
          </a:p>
        </p:txBody>
      </p:sp>
      <p:sp>
        <p:nvSpPr>
          <p:cNvPr id="21" name="Shape 15"/>
          <p:cNvSpPr/>
          <p:nvPr/>
        </p:nvSpPr>
        <p:spPr>
          <a:xfrm>
            <a:off x="4407694" y="4029773"/>
            <a:ext cx="428625" cy="428625"/>
          </a:xfrm>
          <a:prstGeom prst="rect">
            <a:avLst/>
          </a:prstGeom>
          <a:solidFill>
            <a:srgbClr val="A78BFA"/>
          </a:solidFill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6991" y="4144073"/>
            <a:ext cx="250031" cy="20002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4979194" y="4072635"/>
            <a:ext cx="3593306" cy="2786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自然语言编程 · 对话式开发</a:t>
            </a:r>
            <a:endParaRPr lang="en-US" sz="1465" dirty="0"/>
          </a:p>
        </p:txBody>
      </p:sp>
      <p:sp>
        <p:nvSpPr>
          <p:cNvPr id="24" name="Text 17"/>
          <p:cNvSpPr/>
          <p:nvPr/>
        </p:nvSpPr>
        <p:spPr>
          <a:xfrm>
            <a:off x="4979194" y="4444110"/>
            <a:ext cx="3502475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通过对话式交互进行编程，AI 会根据你的意图自动修改代码、</a:t>
            </a:r>
            <a:endParaRPr lang="en-US" sz="940" dirty="0"/>
          </a:p>
        </p:txBody>
      </p:sp>
      <p:sp>
        <p:nvSpPr>
          <p:cNvPr id="25" name="Text 18"/>
          <p:cNvSpPr/>
          <p:nvPr/>
        </p:nvSpPr>
        <p:spPr>
          <a:xfrm>
            <a:off x="4979194" y="4662692"/>
            <a:ext cx="1594898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添加功能、修复 Bug。这种 </a:t>
            </a:r>
            <a:endParaRPr lang="en-US" sz="940" dirty="0"/>
          </a:p>
        </p:txBody>
      </p:sp>
      <p:sp>
        <p:nvSpPr>
          <p:cNvPr id="26" name="Text 19"/>
          <p:cNvSpPr/>
          <p:nvPr/>
        </p:nvSpPr>
        <p:spPr>
          <a:xfrm>
            <a:off x="6574092" y="4662692"/>
            <a:ext cx="734132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App Builder</a:t>
            </a:r>
            <a:endParaRPr lang="en-US" sz="940" dirty="0"/>
          </a:p>
        </p:txBody>
      </p:sp>
      <p:sp>
        <p:nvSpPr>
          <p:cNvPr id="27" name="Text 20"/>
          <p:cNvSpPr/>
          <p:nvPr/>
        </p:nvSpPr>
        <p:spPr>
          <a:xfrm>
            <a:off x="7308224" y="4662692"/>
            <a:ext cx="1190746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模式正在改变开发范</a:t>
            </a:r>
            <a:endParaRPr lang="en-US" sz="940" dirty="0"/>
          </a:p>
        </p:txBody>
      </p:sp>
      <p:sp>
        <p:nvSpPr>
          <p:cNvPr id="28" name="Text 21"/>
          <p:cNvSpPr/>
          <p:nvPr/>
        </p:nvSpPr>
        <p:spPr>
          <a:xfrm>
            <a:off x="4979194" y="4881274"/>
            <a:ext cx="257203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式。 </a:t>
            </a:r>
            <a:endParaRPr lang="en-US" sz="94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4721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5143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CodeBuddy：微信小程序开发助手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571500" y="1057275"/>
            <a:ext cx="8001000" cy="2357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240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需求沟通 · 自动生成项目工程</a:t>
            </a:r>
            <a:endParaRPr lang="en-US" sz="124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614488"/>
            <a:ext cx="3441976" cy="3429000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442101" y="1658131"/>
            <a:ext cx="428625" cy="428625"/>
          </a:xfrm>
          <a:prstGeom prst="rect">
            <a:avLst/>
          </a:prstGeom>
          <a:solidFill>
            <a:srgbClr val="A78BFA">
              <a:alpha val="20000"/>
            </a:srgbClr>
          </a:solidFill>
        </p:spPr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336" y="3028461"/>
            <a:ext cx="200025" cy="20002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013601" y="1686706"/>
            <a:ext cx="3558899" cy="27860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Craft · 组件生成</a:t>
            </a:r>
            <a:endParaRPr lang="en-US" sz="1465" dirty="0"/>
          </a:p>
        </p:txBody>
      </p:sp>
      <p:sp>
        <p:nvSpPr>
          <p:cNvPr id="9" name="Text 4"/>
          <p:cNvSpPr/>
          <p:nvPr/>
        </p:nvSpPr>
        <p:spPr>
          <a:xfrm>
            <a:off x="5013601" y="2058181"/>
            <a:ext cx="290633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通过 </a:t>
            </a:r>
            <a:endParaRPr lang="en-US" sz="940" dirty="0"/>
          </a:p>
        </p:txBody>
      </p:sp>
      <p:sp>
        <p:nvSpPr>
          <p:cNvPr id="10" name="Text 5"/>
          <p:cNvSpPr/>
          <p:nvPr/>
        </p:nvSpPr>
        <p:spPr>
          <a:xfrm>
            <a:off x="5304234" y="2058181"/>
            <a:ext cx="623013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craft_chat</a:t>
            </a:r>
            <a:endParaRPr lang="en-US" sz="940" dirty="0"/>
          </a:p>
        </p:txBody>
      </p:sp>
      <p:sp>
        <p:nvSpPr>
          <p:cNvPr id="11" name="Text 6"/>
          <p:cNvSpPr/>
          <p:nvPr/>
        </p:nvSpPr>
        <p:spPr>
          <a:xfrm>
            <a:off x="5927248" y="2058181"/>
            <a:ext cx="2564550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功能，只需描述需求，CodeBuddy 就能自动</a:t>
            </a:r>
            <a:endParaRPr lang="en-US" sz="940" dirty="0"/>
          </a:p>
        </p:txBody>
      </p:sp>
      <p:sp>
        <p:nvSpPr>
          <p:cNvPr id="12" name="Text 7"/>
          <p:cNvSpPr/>
          <p:nvPr/>
        </p:nvSpPr>
        <p:spPr>
          <a:xfrm>
            <a:off x="5013601" y="2276763"/>
            <a:ext cx="3554546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生成符合微信小程序规范的组件代码，包括 WXML、WXSS、JS </a:t>
            </a:r>
            <a:endParaRPr lang="en-US" sz="940" dirty="0"/>
          </a:p>
        </p:txBody>
      </p:sp>
      <p:sp>
        <p:nvSpPr>
          <p:cNvPr id="13" name="Text 8"/>
          <p:cNvSpPr/>
          <p:nvPr/>
        </p:nvSpPr>
        <p:spPr>
          <a:xfrm>
            <a:off x="5013601" y="2495345"/>
            <a:ext cx="1142247" cy="17502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和 JSON 配置文件。 </a:t>
            </a:r>
            <a:endParaRPr lang="en-US" sz="940" dirty="0"/>
          </a:p>
        </p:txBody>
      </p:sp>
      <p:sp>
        <p:nvSpPr>
          <p:cNvPr id="14" name="Shape 9"/>
          <p:cNvSpPr/>
          <p:nvPr/>
        </p:nvSpPr>
        <p:spPr>
          <a:xfrm>
            <a:off x="4442101" y="2921096"/>
            <a:ext cx="428625" cy="428625"/>
          </a:xfrm>
          <a:prstGeom prst="rect">
            <a:avLst/>
          </a:prstGeom>
          <a:solidFill>
            <a:srgbClr val="A78BFA">
              <a:alpha val="20000"/>
            </a:srgbClr>
          </a:solidFill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4098" y="1765396"/>
            <a:ext cx="250031" cy="20002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5013601" y="2976261"/>
            <a:ext cx="1410970" cy="22542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Chat · 对话</a:t>
            </a:r>
            <a:r>
              <a:rPr lang="zh-CN" alt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沟通</a:t>
            </a:r>
            <a:endParaRPr lang="zh-CN" altLang="en-US" sz="1465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7" name="Text 11"/>
          <p:cNvSpPr/>
          <p:nvPr/>
        </p:nvSpPr>
        <p:spPr>
          <a:xfrm>
            <a:off x="5013601" y="3336584"/>
            <a:ext cx="373253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支持通过对话的方式进行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沟通需求理解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，AI 会理解你的意图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总结概括，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8" name="Text 12"/>
          <p:cNvSpPr/>
          <p:nvPr/>
        </p:nvSpPr>
        <p:spPr>
          <a:xfrm>
            <a:off x="5013601" y="3555166"/>
            <a:ext cx="835660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输出需求要点，</a:t>
            </a:r>
            <a:endParaRPr lang="en-US" sz="940" dirty="0"/>
          </a:p>
        </p:txBody>
      </p:sp>
      <p:sp>
        <p:nvSpPr>
          <p:cNvPr id="20" name="Text 14"/>
          <p:cNvSpPr/>
          <p:nvPr/>
        </p:nvSpPr>
        <p:spPr>
          <a:xfrm>
            <a:off x="5849002" y="3539291"/>
            <a:ext cx="2068195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再交由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Craft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智能体生成具体代码工程。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endParaRPr lang="en-US" sz="940" dirty="0"/>
          </a:p>
        </p:txBody>
      </p:sp>
      <p:sp>
        <p:nvSpPr>
          <p:cNvPr id="21" name="Shape 15"/>
          <p:cNvSpPr/>
          <p:nvPr/>
        </p:nvSpPr>
        <p:spPr>
          <a:xfrm>
            <a:off x="4442101" y="3965479"/>
            <a:ext cx="428625" cy="428625"/>
          </a:xfrm>
          <a:prstGeom prst="rect">
            <a:avLst/>
          </a:prstGeom>
          <a:solidFill>
            <a:srgbClr val="A78BFA">
              <a:alpha val="20000"/>
            </a:srgbClr>
          </a:solidFill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3899" y="4079779"/>
            <a:ext cx="225028" cy="20002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5013601" y="4020645"/>
            <a:ext cx="2150745" cy="22542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需求</a:t>
            </a:r>
            <a:r>
              <a:rPr lang="zh-CN" alt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描述</a:t>
            </a:r>
            <a:r>
              <a:rPr lang="en-US" sz="14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· 自动生成项目</a:t>
            </a:r>
            <a:endParaRPr lang="en-US" sz="1465" dirty="0"/>
          </a:p>
        </p:txBody>
      </p:sp>
      <p:sp>
        <p:nvSpPr>
          <p:cNvPr id="24" name="Text 17"/>
          <p:cNvSpPr/>
          <p:nvPr/>
        </p:nvSpPr>
        <p:spPr>
          <a:xfrm>
            <a:off x="5013601" y="4344098"/>
            <a:ext cx="3558899" cy="65574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从需求描述开始，CodeBuddy 能够自动生成完整的小程序项目工程，包括页面结构、路由配置、组件库等，极大降低项目初始化的时间成本。 </a:t>
            </a:r>
            <a:endParaRPr lang="en-US" sz="94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61490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78155"/>
            <a:ext cx="3121025" cy="415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 解决</a:t>
            </a:r>
            <a:r>
              <a:rPr lang="zh-CN" alt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实际需求场景</a:t>
            </a:r>
            <a:endParaRPr lang="zh-CN" altLang="en-US" sz="2700" b="1" dirty="0">
              <a:solidFill>
                <a:srgbClr val="60A5FA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316236"/>
            <a:ext cx="250031" cy="20002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07256" y="1292284"/>
            <a:ext cx="2863215" cy="2425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Cursor /</a:t>
            </a: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ChatGPT </a:t>
            </a: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· Flutter App </a:t>
            </a:r>
            <a:endParaRPr lang="en-US" sz="1575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821656"/>
            <a:ext cx="228600" cy="171450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14400" y="1830309"/>
            <a:ext cx="1264920" cy="18986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sz="124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全新技术栈、环境</a:t>
            </a:r>
            <a:endParaRPr lang="zh-CN" sz="1240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8" name="Text 3"/>
          <p:cNvSpPr/>
          <p:nvPr/>
        </p:nvSpPr>
        <p:spPr>
          <a:xfrm>
            <a:off x="907415" y="2065695"/>
            <a:ext cx="3820160" cy="288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本地开发环境搭建、已有项目运行适配、</a:t>
            </a:r>
            <a:r>
              <a:rPr 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异常错误解决、项目工程理解，</a:t>
            </a:r>
            <a:endParaRPr lang="zh-CN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  <a:p>
            <a:pPr marL="0" indent="0">
              <a:buNone/>
            </a:pPr>
            <a:r>
              <a:rPr 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一键代码生成</a:t>
            </a:r>
            <a:endParaRPr lang="zh-CN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2558064"/>
            <a:ext cx="228600" cy="17145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14400" y="2566717"/>
            <a:ext cx="948690" cy="18986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124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页面代码生成</a:t>
            </a:r>
            <a:endParaRPr lang="zh-CN" altLang="en-US" sz="1240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907415" y="2883853"/>
            <a:ext cx="3822700" cy="43243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全程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AI+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自然语言对话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描述需求、上传设计稿图片、关键的样式布局说明、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css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代码，动态交互提示，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AI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根据条件自动修改文件代码，推荐社区组件，实现方案，边界条件、异常处理。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  <a:sym typeface="+mn-ea"/>
            </a:endParaRPr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500744"/>
            <a:ext cx="200025" cy="200025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857250" y="3476793"/>
            <a:ext cx="2210435" cy="2425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Manus </a:t>
            </a: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·</a:t>
            </a:r>
            <a:r>
              <a:rPr lang="zh-CN" alt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前端</a:t>
            </a:r>
            <a:r>
              <a:rPr lang="en-US" altLang="zh-CN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AI</a:t>
            </a:r>
            <a:r>
              <a:rPr lang="zh-CN" alt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分享建议</a:t>
            </a:r>
            <a:endParaRPr lang="zh-CN" altLang="en-US" sz="1575" b="1" dirty="0">
              <a:solidFill>
                <a:srgbClr val="34D399"/>
              </a:solidFill>
              <a:latin typeface="Noto Sans" pitchFamily="34" charset="0"/>
              <a:ea typeface="Noto Sans" pitchFamily="34" charset="-122"/>
              <a:cs typeface="Noto Sans" pitchFamily="34" charset="-120"/>
              <a:sym typeface="+mn-ea"/>
            </a:endParaRPr>
          </a:p>
        </p:txBody>
      </p:sp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4006165"/>
            <a:ext cx="228600" cy="171450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914400" y="4014817"/>
            <a:ext cx="1106805" cy="18986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124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需求点总结优化</a:t>
            </a:r>
            <a:endParaRPr lang="zh-CN" altLang="en-US" sz="1240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20" name="Text 12"/>
          <p:cNvSpPr/>
          <p:nvPr/>
        </p:nvSpPr>
        <p:spPr>
          <a:xfrm>
            <a:off x="914400" y="4249917"/>
            <a:ext cx="4084955" cy="288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根据需求描述的角色，分享情境、大致分享要点，自动总结优化，并给出补充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  <a:p>
            <a:pPr marL="0" indent="0">
              <a:buNone/>
            </a:pP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建议，其他分享方向。</a:t>
            </a:r>
            <a:endParaRPr lang="zh-CN" altLang="en-US" sz="940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689091"/>
            <a:ext cx="228600" cy="171450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914400" y="4697743"/>
            <a:ext cx="1070610" cy="18986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zh-CN" altLang="en-US" sz="124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预览、生成</a:t>
            </a:r>
            <a:r>
              <a:rPr lang="en-US" altLang="zh-CN" sz="1240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PPT</a:t>
            </a:r>
            <a:endParaRPr lang="en-US" altLang="zh-CN" sz="1240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23" name="Text 14"/>
          <p:cNvSpPr/>
          <p:nvPr/>
        </p:nvSpPr>
        <p:spPr>
          <a:xfrm>
            <a:off x="914400" y="5004916"/>
            <a:ext cx="4531995" cy="14414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会先生成预览页面，在线确认编辑调整，根据需求生成配图，最后输出</a:t>
            </a:r>
            <a:r>
              <a:rPr lang="en-US" altLang="zh-CN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ppt</a:t>
            </a:r>
            <a:r>
              <a:rPr lang="zh-CN" alt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直接下载。</a:t>
            </a:r>
            <a:r>
              <a:rPr lang="en-US" sz="94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endParaRPr lang="en-US" sz="940" dirty="0"/>
          </a:p>
        </p:txBody>
      </p:sp>
      <p:pic>
        <p:nvPicPr>
          <p:cNvPr id="24" name="Image 7" descr="E:/temporary/checkFileMimeType/ai_share/flutter_app.pngflutter_app"/>
          <p:cNvPicPr>
            <a:picLocks noChangeAspect="1"/>
          </p:cNvPicPr>
          <p:nvPr/>
        </p:nvPicPr>
        <p:blipFill>
          <a:blip r:embed="rId8"/>
          <a:srcRect t="12270" b="12270"/>
          <a:stretch>
            <a:fillRect/>
          </a:stretch>
        </p:blipFill>
        <p:spPr>
          <a:xfrm>
            <a:off x="5787390" y="1697990"/>
            <a:ext cx="2766060" cy="1391920"/>
          </a:xfrm>
          <a:prstGeom prst="rect">
            <a:avLst/>
          </a:prstGeom>
        </p:spPr>
      </p:pic>
      <p:pic>
        <p:nvPicPr>
          <p:cNvPr id="25" name="Image 8" descr="E:/temporary/checkFileMimeType/ai_share/manus_ppt.pngmanus_ppt"/>
          <p:cNvPicPr>
            <a:picLocks noChangeAspect="1"/>
          </p:cNvPicPr>
          <p:nvPr/>
        </p:nvPicPr>
        <p:blipFill>
          <a:blip r:embed="rId9"/>
          <a:srcRect t="12268" b="12268"/>
          <a:stretch>
            <a:fillRect/>
          </a:stretch>
        </p:blipFill>
        <p:spPr>
          <a:xfrm>
            <a:off x="5788025" y="3852545"/>
            <a:ext cx="2765425" cy="13582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67118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35781" y="392906"/>
            <a:ext cx="8072438" cy="4714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2475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 使用的关键要点与最佳实践</a:t>
            </a:r>
            <a:endParaRPr lang="en-US" sz="2475" dirty="0"/>
          </a:p>
        </p:txBody>
      </p:sp>
      <p:sp>
        <p:nvSpPr>
          <p:cNvPr id="4" name="Text 1"/>
          <p:cNvSpPr/>
          <p:nvPr/>
        </p:nvSpPr>
        <p:spPr>
          <a:xfrm>
            <a:off x="535781" y="921544"/>
            <a:ext cx="8072438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dirty="0">
                <a:solidFill>
                  <a:srgbClr val="64748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从会用到用好 · Prompt 工程实战</a:t>
            </a:r>
            <a:endParaRPr lang="en-US" sz="1045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" y="1407319"/>
            <a:ext cx="200025" cy="14287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35819" y="1385888"/>
            <a:ext cx="5100638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技术方案选型 · AI 作为技术顾问</a:t>
            </a:r>
            <a:endParaRPr lang="en-US" sz="1045" dirty="0"/>
          </a:p>
        </p:txBody>
      </p:sp>
      <p:sp>
        <p:nvSpPr>
          <p:cNvPr id="7" name="Text 3"/>
          <p:cNvSpPr/>
          <p:nvPr/>
        </p:nvSpPr>
        <p:spPr>
          <a:xfrm>
            <a:off x="835819" y="1643063"/>
            <a:ext cx="5100638" cy="18286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要求 AI 从性能、可维护性、学习成本三维度对比分析 </a:t>
            </a:r>
            <a:endParaRPr lang="en-US" sz="835" dirty="0"/>
          </a:p>
        </p:txBody>
      </p:sp>
      <p:sp>
        <p:nvSpPr>
          <p:cNvPr id="8" name="Text 4"/>
          <p:cNvSpPr/>
          <p:nvPr/>
        </p:nvSpPr>
        <p:spPr>
          <a:xfrm>
            <a:off x="835819" y="1854501"/>
            <a:ext cx="5100638" cy="16073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关键词：推荐 · 可行性分析 · 对比表格 </a:t>
            </a:r>
            <a:endParaRPr lang="en-US" sz="785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" y="2179541"/>
            <a:ext cx="200025" cy="14287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35819" y="2158110"/>
            <a:ext cx="5100638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代码重构优化 · 明确约束防止丢失</a:t>
            </a:r>
            <a:endParaRPr lang="en-US" sz="1045" dirty="0"/>
          </a:p>
        </p:txBody>
      </p:sp>
      <p:sp>
        <p:nvSpPr>
          <p:cNvPr id="11" name="Text 6"/>
          <p:cNvSpPr/>
          <p:nvPr/>
        </p:nvSpPr>
        <p:spPr>
          <a:xfrm>
            <a:off x="835819" y="2442582"/>
            <a:ext cx="4100830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重构前必须明确约束条件：保留所有现有功能、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可以优化但</a:t>
            </a: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不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发散需求</a:t>
            </a: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、列出改动清单 </a:t>
            </a:r>
            <a:endParaRPr lang="en-US" sz="835" dirty="0"/>
          </a:p>
        </p:txBody>
      </p:sp>
      <p:sp>
        <p:nvSpPr>
          <p:cNvPr id="12" name="Text 7"/>
          <p:cNvSpPr/>
          <p:nvPr/>
        </p:nvSpPr>
        <p:spPr>
          <a:xfrm>
            <a:off x="835819" y="2626723"/>
            <a:ext cx="5100638" cy="16073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验证步骤：要求 AI 提供测试用例和回归验证方案 </a:t>
            </a:r>
            <a:endParaRPr lang="en-US" sz="785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" y="2951764"/>
            <a:ext cx="200025" cy="14287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35819" y="2930333"/>
            <a:ext cx="5100638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复杂逻辑实现 · 引导式拆解</a:t>
            </a:r>
            <a:endParaRPr lang="en-US" sz="1045" dirty="0"/>
          </a:p>
        </p:txBody>
      </p:sp>
      <p:sp>
        <p:nvSpPr>
          <p:cNvPr id="15" name="Text 9"/>
          <p:cNvSpPr/>
          <p:nvPr/>
        </p:nvSpPr>
        <p:spPr>
          <a:xfrm>
            <a:off x="835819" y="3214804"/>
            <a:ext cx="2797175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可以先概括说明完整需求，但具体实现时按模块分步骤执行</a:t>
            </a:r>
            <a:endParaRPr lang="zh-CN" altLang="en-US" sz="835" dirty="0">
              <a:solidFill>
                <a:srgbClr val="94A3B8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835819" y="3418988"/>
            <a:ext cx="2853690" cy="1206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魔法词："请一步步分析" "让我们逐步思考" "首先...然后...最后..." </a:t>
            </a:r>
            <a:endParaRPr lang="en-US" sz="785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" y="3783739"/>
            <a:ext cx="200025" cy="142875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835819" y="3788820"/>
            <a:ext cx="803910" cy="16129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单一</a:t>
            </a:r>
            <a:r>
              <a:rPr lang="zh-CN" alt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会话任务</a:t>
            </a:r>
            <a:endParaRPr lang="zh-CN" altLang="en-US" sz="1045" b="1" dirty="0">
              <a:solidFill>
                <a:srgbClr val="E2E8F0"/>
              </a:solidFill>
              <a:latin typeface="Noto Sans" pitchFamily="34" charset="0"/>
              <a:ea typeface="Noto Sans" pitchFamily="34" charset="-122"/>
              <a:cs typeface="Noto Sans" pitchFamily="34" charset="-120"/>
            </a:endParaRPr>
          </a:p>
        </p:txBody>
      </p:sp>
      <p:sp>
        <p:nvSpPr>
          <p:cNvPr id="23" name="Text 15"/>
          <p:cNvSpPr/>
          <p:nvPr/>
        </p:nvSpPr>
        <p:spPr>
          <a:xfrm>
            <a:off x="835819" y="4046780"/>
            <a:ext cx="3869055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在同一个对话中不断切换话题，会让</a:t>
            </a:r>
            <a:r>
              <a:rPr lang="en-US" altLang="zh-CN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 AI 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丢失上下文，导致后续回答的准确性下降。</a:t>
            </a:r>
            <a:endParaRPr lang="zh-CN" altLang="en-US" sz="835" dirty="0">
              <a:solidFill>
                <a:srgbClr val="FFFF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</a:endParaRPr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" y="4493018"/>
            <a:ext cx="200025" cy="142875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835819" y="4471586"/>
            <a:ext cx="5100638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常见陷阱与避坑</a:t>
            </a:r>
            <a:endParaRPr lang="en-US" sz="1045" dirty="0"/>
          </a:p>
        </p:txBody>
      </p:sp>
      <p:sp>
        <p:nvSpPr>
          <p:cNvPr id="26" name="Text 17"/>
          <p:cNvSpPr/>
          <p:nvPr/>
        </p:nvSpPr>
        <p:spPr>
          <a:xfrm>
            <a:off x="842804" y="4991008"/>
            <a:ext cx="5464175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上下文长度有一定限制，超出部分信息会被遗忘，在处理长对话或复杂任务时，主动在关键节点进行</a:t>
            </a:r>
            <a:r>
              <a:rPr lang="en-US" altLang="zh-CN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“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上下文总结</a:t>
            </a:r>
            <a:r>
              <a:rPr lang="en-US" altLang="zh-CN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”</a:t>
            </a: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endParaRPr lang="en-US" sz="835" dirty="0"/>
          </a:p>
        </p:txBody>
      </p:sp>
      <p:sp>
        <p:nvSpPr>
          <p:cNvPr id="27" name="Shape 18"/>
          <p:cNvSpPr/>
          <p:nvPr/>
        </p:nvSpPr>
        <p:spPr>
          <a:xfrm>
            <a:off x="6293644" y="1385888"/>
            <a:ext cx="2314575" cy="1791519"/>
          </a:xfrm>
          <a:prstGeom prst="rect">
            <a:avLst/>
          </a:prstGeom>
          <a:solidFill>
            <a:srgbClr val="1E293B">
              <a:alpha val="50000"/>
            </a:srgbClr>
          </a:solidFill>
        </p:spPr>
      </p:sp>
      <p:sp>
        <p:nvSpPr>
          <p:cNvPr id="28" name="Shape 19"/>
          <p:cNvSpPr/>
          <p:nvPr/>
        </p:nvSpPr>
        <p:spPr>
          <a:xfrm>
            <a:off x="6293644" y="1385888"/>
            <a:ext cx="21431" cy="1791519"/>
          </a:xfrm>
          <a:prstGeom prst="rect">
            <a:avLst/>
          </a:prstGeom>
          <a:solidFill>
            <a:srgbClr val="34D399"/>
          </a:solidFill>
        </p:spPr>
      </p:sp>
      <p:pic>
        <p:nvPicPr>
          <p:cNvPr id="29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6519" y="1557338"/>
            <a:ext cx="114300" cy="114300"/>
          </a:xfrm>
          <a:prstGeom prst="rect">
            <a:avLst/>
          </a:prstGeom>
        </p:spPr>
      </p:pic>
      <p:sp>
        <p:nvSpPr>
          <p:cNvPr id="30" name="Text 20"/>
          <p:cNvSpPr/>
          <p:nvPr/>
        </p:nvSpPr>
        <p:spPr>
          <a:xfrm>
            <a:off x="6607969" y="1528763"/>
            <a:ext cx="942975" cy="1714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好的 Prompt 示例 </a:t>
            </a:r>
            <a:endParaRPr lang="en-US" sz="835" dirty="0"/>
          </a:p>
        </p:txBody>
      </p:sp>
      <p:sp>
        <p:nvSpPr>
          <p:cNvPr id="31" name="Text 21"/>
          <p:cNvSpPr/>
          <p:nvPr/>
        </p:nvSpPr>
        <p:spPr>
          <a:xfrm>
            <a:off x="6436519" y="1771650"/>
            <a:ext cx="2028825" cy="126288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我需要实现一个图片上传组件，要求：</a:t>
            </a: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1. 技术栈：React + TypeScript</a:t>
            </a: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2. 功能：支持拖拽、预览、删除</a:t>
            </a: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3. 约束：文件 &lt; 5MB，限 jpg/png</a:t>
            </a: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4. 代码风格：使用 Tailwind CSS</a:t>
            </a:r>
            <a:endParaRPr lang="en-US" sz="680" dirty="0"/>
          </a:p>
          <a:p>
            <a:pPr marL="0" indent="0">
              <a:buNone/>
            </a:pP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请先分析组件需要哪些状态和方法，</a:t>
            </a:r>
            <a:endParaRPr lang="en-US" sz="680" dirty="0"/>
          </a:p>
          <a:p>
            <a:pPr marL="0" indent="0">
              <a:buNone/>
            </a:pPr>
            <a:r>
              <a:rPr lang="en-US" sz="680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然后给出完整的 TypeScript 代码。</a:t>
            </a:r>
            <a:endParaRPr lang="en-US" sz="680" dirty="0"/>
          </a:p>
        </p:txBody>
      </p:sp>
      <p:sp>
        <p:nvSpPr>
          <p:cNvPr id="32" name="Shape 22"/>
          <p:cNvSpPr/>
          <p:nvPr/>
        </p:nvSpPr>
        <p:spPr>
          <a:xfrm>
            <a:off x="6293644" y="3463156"/>
            <a:ext cx="2314575" cy="605768"/>
          </a:xfrm>
          <a:prstGeom prst="rect">
            <a:avLst/>
          </a:prstGeom>
          <a:solidFill>
            <a:srgbClr val="1E293B">
              <a:alpha val="50000"/>
            </a:srgbClr>
          </a:solidFill>
        </p:spPr>
      </p:sp>
      <p:sp>
        <p:nvSpPr>
          <p:cNvPr id="33" name="Shape 23"/>
          <p:cNvSpPr/>
          <p:nvPr/>
        </p:nvSpPr>
        <p:spPr>
          <a:xfrm>
            <a:off x="6293644" y="3463156"/>
            <a:ext cx="21431" cy="605768"/>
          </a:xfrm>
          <a:prstGeom prst="rect">
            <a:avLst/>
          </a:prstGeom>
          <a:solidFill>
            <a:srgbClr val="F87171"/>
          </a:solidFill>
        </p:spPr>
      </p:sp>
      <p:pic>
        <p:nvPicPr>
          <p:cNvPr id="34" name="Image 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7944" y="3606031"/>
            <a:ext cx="114300" cy="114300"/>
          </a:xfrm>
          <a:prstGeom prst="rect">
            <a:avLst/>
          </a:prstGeom>
        </p:spPr>
      </p:pic>
      <p:sp>
        <p:nvSpPr>
          <p:cNvPr id="35" name="Text 24"/>
          <p:cNvSpPr/>
          <p:nvPr/>
        </p:nvSpPr>
        <p:spPr>
          <a:xfrm>
            <a:off x="6579394" y="3577456"/>
            <a:ext cx="942975" cy="1714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835" b="1" dirty="0">
                <a:solidFill>
                  <a:srgbClr val="F87171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坏的 Prompt 示例 </a:t>
            </a:r>
            <a:endParaRPr lang="en-US" sz="835" dirty="0"/>
          </a:p>
        </p:txBody>
      </p:sp>
      <p:sp>
        <p:nvSpPr>
          <p:cNvPr id="36" name="Text 25"/>
          <p:cNvSpPr/>
          <p:nvPr/>
        </p:nvSpPr>
        <p:spPr>
          <a:xfrm>
            <a:off x="6407944" y="3806056"/>
            <a:ext cx="2085975" cy="14856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>
              <a:buNone/>
            </a:pPr>
            <a:r>
              <a:rPr lang="en-US" sz="68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❌ 帮我写个上传图片的组件</a:t>
            </a:r>
            <a:endParaRPr lang="en-US" sz="680" dirty="0"/>
          </a:p>
        </p:txBody>
      </p:sp>
      <p:sp>
        <p:nvSpPr>
          <p:cNvPr id="37" name="Text 17"/>
          <p:cNvSpPr/>
          <p:nvPr/>
        </p:nvSpPr>
        <p:spPr>
          <a:xfrm>
            <a:off x="835819" y="5210718"/>
            <a:ext cx="3773170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AI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生成的结果可能会有不易察觉的漏洞或幻觉，</a:t>
            </a: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 关键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代码、数据</a:t>
            </a:r>
            <a:r>
              <a:rPr 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必须人工 Review</a:t>
            </a:r>
            <a:endParaRPr lang="en-US" sz="835" dirty="0"/>
          </a:p>
        </p:txBody>
      </p:sp>
      <p:sp>
        <p:nvSpPr>
          <p:cNvPr id="41" name="Text 10"/>
          <p:cNvSpPr/>
          <p:nvPr/>
        </p:nvSpPr>
        <p:spPr>
          <a:xfrm>
            <a:off x="835819" y="4249568"/>
            <a:ext cx="4820920" cy="1206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</a:t>
            </a:r>
            <a:r>
              <a:rPr lang="zh-CN" alt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保持会话主题单一，当需要处理一个新的、不相关任务时开启一个全新的会话，确保</a:t>
            </a:r>
            <a:r>
              <a:rPr lang="en-US" altLang="zh-CN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 AI </a:t>
            </a:r>
            <a:r>
              <a:rPr lang="zh-CN" alt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能聚焦于当前问题。</a:t>
            </a:r>
            <a:r>
              <a:rPr lang="en-US" sz="78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 </a:t>
            </a:r>
            <a:endParaRPr lang="en-US" sz="785" dirty="0"/>
          </a:p>
        </p:txBody>
      </p:sp>
      <p:sp>
        <p:nvSpPr>
          <p:cNvPr id="42" name="Text 17"/>
          <p:cNvSpPr/>
          <p:nvPr/>
        </p:nvSpPr>
        <p:spPr>
          <a:xfrm>
            <a:off x="842804" y="4774473"/>
            <a:ext cx="4485640" cy="1282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向</a:t>
            </a:r>
            <a:r>
              <a:rPr lang="en-US" altLang="zh-CN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AI 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提出模糊、宽泛的问题，只会得到同样宽泛、缺乏可操作性的建议，</a:t>
            </a:r>
            <a:r>
              <a:rPr lang="zh-CN" altLang="en-US" sz="835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  <a:sym typeface="+mn-ea"/>
              </a:rPr>
              <a:t>提供明确、具体的需求</a:t>
            </a:r>
            <a:endParaRPr lang="en-US" sz="83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:/temporary/checkFileMimeType/ai_share/ppt_bg.pngppt_bg"/>
          <p:cNvPicPr>
            <a:picLocks noChangeAspect="1"/>
          </p:cNvPicPr>
          <p:nvPr/>
        </p:nvPicPr>
        <p:blipFill>
          <a:blip r:embed="rId1"/>
          <a:srcRect l="21853" r="21853"/>
          <a:stretch>
            <a:fillRect/>
          </a:stretch>
        </p:blipFill>
        <p:spPr>
          <a:xfrm>
            <a:off x="0" y="635"/>
            <a:ext cx="9245600" cy="514286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51435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未来展望：AI Agent 时代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3029268" y="1077437"/>
            <a:ext cx="3085465" cy="24257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从 Chat 到 Agent：自主规划与执行</a:t>
            </a:r>
            <a:endParaRPr lang="en-US" sz="1575" dirty="0"/>
          </a:p>
        </p:txBody>
      </p:sp>
      <p:sp>
        <p:nvSpPr>
          <p:cNvPr id="5" name="Text 2"/>
          <p:cNvSpPr/>
          <p:nvPr/>
        </p:nvSpPr>
        <p:spPr>
          <a:xfrm>
            <a:off x="1357313" y="1598930"/>
            <a:ext cx="6429375" cy="51435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045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未来的 AI 不仅是副驾驶，更是能够自主思考、规划和执行任务的智能体。AI Agent 将能够理解复杂需求，自动拆解任务，调用工具，并完成从需求到部署的完整流程。 </a:t>
            </a:r>
            <a:endParaRPr lang="en-US" sz="1045" dirty="0"/>
          </a:p>
        </p:txBody>
      </p:sp>
      <p:pic>
        <p:nvPicPr>
          <p:cNvPr id="6" name="Image 1" descr="preencoded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38291" y="2716411"/>
            <a:ext cx="342900" cy="342900"/>
          </a:xfrm>
          <a:prstGeom prst="rect">
            <a:avLst/>
          </a:prstGeom>
        </p:spPr>
      </p:pic>
      <p:sp>
        <p:nvSpPr>
          <p:cNvPr id="7" name="Text 3"/>
          <p:cNvSpPr/>
          <p:nvPr>
            <p:custDataLst>
              <p:tags r:id="rId4"/>
            </p:custDataLst>
          </p:nvPr>
        </p:nvSpPr>
        <p:spPr>
          <a:xfrm>
            <a:off x="571500" y="2501900"/>
            <a:ext cx="2476481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自主需求理解</a:t>
            </a:r>
            <a:endParaRPr lang="en-US" sz="1045" dirty="0"/>
          </a:p>
        </p:txBody>
      </p:sp>
      <p:sp>
        <p:nvSpPr>
          <p:cNvPr id="8" name="Text 4"/>
          <p:cNvSpPr/>
          <p:nvPr>
            <p:custDataLst>
              <p:tags r:id="rId5"/>
            </p:custDataLst>
          </p:nvPr>
        </p:nvSpPr>
        <p:spPr>
          <a:xfrm>
            <a:off x="571500" y="2773363"/>
            <a:ext cx="2605405" cy="1365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89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从模糊描述中提取关键信息，生成完整的技术方案 </a:t>
            </a:r>
            <a:endParaRPr lang="en-US" sz="890" dirty="0"/>
          </a:p>
        </p:txBody>
      </p:sp>
      <p:pic>
        <p:nvPicPr>
          <p:cNvPr id="9" name="Image 2" descr="preencoded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379091" y="2716411"/>
            <a:ext cx="385763" cy="342900"/>
          </a:xfrm>
          <a:prstGeom prst="rect">
            <a:avLst/>
          </a:prstGeom>
        </p:spPr>
      </p:pic>
      <p:sp>
        <p:nvSpPr>
          <p:cNvPr id="10" name="Text 5"/>
          <p:cNvSpPr/>
          <p:nvPr>
            <p:custDataLst>
              <p:tags r:id="rId8"/>
            </p:custDataLst>
          </p:nvPr>
        </p:nvSpPr>
        <p:spPr>
          <a:xfrm>
            <a:off x="3333731" y="2501900"/>
            <a:ext cx="2476509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任务规划与执行</a:t>
            </a:r>
            <a:endParaRPr lang="en-US" sz="1045" dirty="0"/>
          </a:p>
        </p:txBody>
      </p:sp>
      <p:sp>
        <p:nvSpPr>
          <p:cNvPr id="11" name="Text 6"/>
          <p:cNvSpPr/>
          <p:nvPr>
            <p:custDataLst>
              <p:tags r:id="rId9"/>
            </p:custDataLst>
          </p:nvPr>
        </p:nvSpPr>
        <p:spPr>
          <a:xfrm>
            <a:off x="3333731" y="2773363"/>
            <a:ext cx="2476509" cy="19430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89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自动拆解复杂任务，调用多个工具协同完成 </a:t>
            </a:r>
            <a:endParaRPr lang="en-US" sz="89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781" y="2716411"/>
            <a:ext cx="342900" cy="34290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095991" y="2501900"/>
            <a:ext cx="2476481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04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持续学习与优化</a:t>
            </a:r>
            <a:endParaRPr lang="en-US" sz="1045" dirty="0"/>
          </a:p>
        </p:txBody>
      </p:sp>
      <p:sp>
        <p:nvSpPr>
          <p:cNvPr id="14" name="Text 8"/>
          <p:cNvSpPr/>
          <p:nvPr/>
        </p:nvSpPr>
        <p:spPr>
          <a:xfrm>
            <a:off x="6095991" y="2773363"/>
            <a:ext cx="2476481" cy="19430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890" dirty="0">
                <a:solidFill>
                  <a:srgbClr val="94A3B8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从团队代码和反馈中学习，不断提升生成质量 </a:t>
            </a:r>
            <a:endParaRPr lang="en-US" sz="890" dirty="0"/>
          </a:p>
        </p:txBody>
      </p:sp>
      <p:sp>
        <p:nvSpPr>
          <p:cNvPr id="15" name="Shape 9"/>
          <p:cNvSpPr/>
          <p:nvPr/>
        </p:nvSpPr>
        <p:spPr>
          <a:xfrm>
            <a:off x="571500" y="3823335"/>
            <a:ext cx="8001000" cy="1019810"/>
          </a:xfrm>
          <a:prstGeom prst="rect">
            <a:avLst/>
          </a:prstGeom>
          <a:solidFill>
            <a:srgbClr val="A78BFA">
              <a:alpha val="15000"/>
            </a:srgbClr>
          </a:solidFill>
        </p:spPr>
      </p:sp>
      <p:sp>
        <p:nvSpPr>
          <p:cNvPr id="16" name="Text 10"/>
          <p:cNvSpPr/>
          <p:nvPr>
            <p:custDataLst>
              <p:tags r:id="rId10"/>
            </p:custDataLst>
          </p:nvPr>
        </p:nvSpPr>
        <p:spPr>
          <a:xfrm>
            <a:off x="2864783" y="3975367"/>
            <a:ext cx="1614208" cy="40898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2365" b="1" dirty="0">
                <a:solidFill>
                  <a:srgbClr val="34D39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AI 是副驾驶</a:t>
            </a:r>
            <a:endParaRPr lang="en-US" sz="2365" dirty="0"/>
          </a:p>
        </p:txBody>
      </p:sp>
      <p:sp>
        <p:nvSpPr>
          <p:cNvPr id="17" name="Text 11"/>
          <p:cNvSpPr/>
          <p:nvPr>
            <p:custDataLst>
              <p:tags r:id="rId11"/>
            </p:custDataLst>
          </p:nvPr>
        </p:nvSpPr>
        <p:spPr>
          <a:xfrm>
            <a:off x="4478992" y="3975367"/>
            <a:ext cx="1800225" cy="40898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2365" b="1" dirty="0">
                <a:solidFill>
                  <a:srgbClr val="E2E8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，而你是船长 </a:t>
            </a:r>
            <a:endParaRPr lang="en-US" sz="2365" dirty="0"/>
          </a:p>
        </p:txBody>
      </p:sp>
      <p:sp>
        <p:nvSpPr>
          <p:cNvPr id="18" name="Text 12"/>
          <p:cNvSpPr/>
          <p:nvPr/>
        </p:nvSpPr>
        <p:spPr>
          <a:xfrm>
            <a:off x="1000125" y="4504339"/>
            <a:ext cx="7143750" cy="21431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en-US" sz="1045" b="1" dirty="0">
                <a:solidFill>
                  <a:srgbClr val="60A5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AI Copilot Philosophy </a:t>
            </a:r>
            <a:endParaRPr lang="en-US" sz="1045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2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3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4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5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6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7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8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9.xml><?xml version="1.0" encoding="utf-8"?>
<p:tagLst xmlns:p="http://schemas.openxmlformats.org/presentationml/2006/main">
  <p:tag name="KSO_WM_DIAGRAM_VIRTUALLY_FRAME" val="{&quot;height&quot;:227.36444881889764,&quot;left&quot;:48.999999999999986,&quot;top&quot;:129.15003937007873,&quot;width&quot;:357.75007874015745}"/>
</p:tagLst>
</file>

<file path=ppt/tags/tag10.xml><?xml version="1.0" encoding="utf-8"?>
<p:tagLst xmlns:p="http://schemas.openxmlformats.org/presentationml/2006/main">
  <p:tag name="KSO_WM_DIAGRAM_VIRTUALLY_FRAME" val="{&quot;height&quot;:283.93944881889763,&quot;left&quot;:45,&quot;top&quot;:102.37503937007874,&quot;width&quot;:357.75007874015745}"/>
</p:tagLst>
</file>

<file path=ppt/tags/tag11.xml><?xml version="1.0" encoding="utf-8"?>
<p:tagLst xmlns:p="http://schemas.openxmlformats.org/presentationml/2006/main">
  <p:tag name="KSO_WM_DIAGRAM_VIRTUALLY_FRAME" val="{&quot;height&quot;:283.93944881889763,&quot;left&quot;:45,&quot;top&quot;:102.37503937007874,&quot;width&quot;:357.75007874015745}"/>
</p:tagLst>
</file>

<file path=ppt/tags/tag12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3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4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5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6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7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8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ags/tag19.xml><?xml version="1.0" encoding="utf-8"?>
<p:tagLst xmlns:p="http://schemas.openxmlformats.org/presentationml/2006/main">
  <p:tag name="KSO_WM_DIAGRAM_VIRTUALLY_FRAME" val="{&quot;height&quot;:217.22417322834644,&quot;left&quot;:45,&quot;top&quot;:197.00000000000003,&quot;width&quot;:449.42653543307085}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2418</Words>
  <Application>WPS 演示</Application>
  <PresentationFormat>On-screen Show (16:9)</PresentationFormat>
  <Paragraphs>241</Paragraphs>
  <Slides>9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宋体</vt:lpstr>
      <vt:lpstr>Wingdings</vt:lpstr>
      <vt:lpstr>Noto Sans</vt:lpstr>
      <vt:lpstr>Noto Sans SC</vt:lpstr>
      <vt:lpstr>Noto Sans</vt:lpstr>
      <vt:lpstr>Noto Sans</vt:lpstr>
      <vt:lpstr>Calibri</vt:lpstr>
      <vt:lpstr>微软雅黑</vt:lpstr>
      <vt:lpstr>Arial Unicode MS</vt:lpstr>
      <vt:lpstr>等线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付云峰</cp:lastModifiedBy>
  <cp:revision>33</cp:revision>
  <dcterms:created xsi:type="dcterms:W3CDTF">2025-10-15T06:10:00Z</dcterms:created>
  <dcterms:modified xsi:type="dcterms:W3CDTF">2025-10-25T07:50:01Z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065C668A6F79411DAD21352A9A1EB949_12</vt:lpwstr>
  </property>
  <property fmtid="{D5CDD505-2E9C-101B-9397-08002B2CF9AE}" pid="3" name="KSOProductBuildVer">
    <vt:lpwstr>2052-12.1.0.23125</vt:lpwstr>
  </property>
</Properties>
</file>